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83" r:id="rId12"/>
    <p:sldId id="279" r:id="rId13"/>
    <p:sldId id="265" r:id="rId14"/>
    <p:sldId id="266" r:id="rId15"/>
    <p:sldId id="275" r:id="rId16"/>
    <p:sldId id="267" r:id="rId17"/>
    <p:sldId id="268" r:id="rId18"/>
    <p:sldId id="276" r:id="rId19"/>
    <p:sldId id="277" r:id="rId20"/>
    <p:sldId id="278" r:id="rId21"/>
    <p:sldId id="280" r:id="rId22"/>
    <p:sldId id="269" r:id="rId23"/>
    <p:sldId id="281" r:id="rId24"/>
    <p:sldId id="271" r:id="rId25"/>
    <p:sldId id="270" r:id="rId26"/>
    <p:sldId id="282" r:id="rId27"/>
    <p:sldId id="272" r:id="rId28"/>
    <p:sldId id="273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021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6406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391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6123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601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804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238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2232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087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508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5597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2716-0A9D-4127-8970-8261494C431D}" type="datetimeFigureOut">
              <a:rPr lang="it-IT" smtClean="0"/>
              <a:pPr/>
              <a:t>15/04/2017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7F4AA-9F72-4A32-9DA5-ED2E91B670A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5958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../../strumentazione%20di%20bordo/Raymarine%20Nightvision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720079"/>
          </a:xfrm>
        </p:spPr>
        <p:txBody>
          <a:bodyPr>
            <a:normAutofit fontScale="90000"/>
          </a:bodyPr>
          <a:lstStyle/>
          <a:p>
            <a:r>
              <a:rPr lang="it-IT" sz="2500" b="1" u="sng" dirty="0" smtClean="0"/>
              <a:t>IMBARCAZIONE DA SOCCORSO</a:t>
            </a:r>
            <a:br>
              <a:rPr lang="it-IT" sz="2500" b="1" u="sng" dirty="0" smtClean="0"/>
            </a:br>
            <a:endParaRPr lang="it-IT" sz="2500" b="1" u="sng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3568" y="1268760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CARATTERISTICHE PRINCIPALI:</a:t>
            </a:r>
          </a:p>
          <a:p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SCAFO IN VETRORESINA RINFORZATA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CARENA DI TIPO PLANANTE A </a:t>
            </a:r>
            <a:r>
              <a:rPr lang="it-IT" dirty="0"/>
              <a:t> </a:t>
            </a:r>
            <a:r>
              <a:rPr lang="it-IT" dirty="0" smtClean="0"/>
              <a:t>V 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LUNGHEZZA FUORI TUTTO m </a:t>
            </a:r>
            <a:r>
              <a:rPr lang="it-IT" dirty="0" smtClean="0"/>
              <a:t>12,00 </a:t>
            </a:r>
            <a:r>
              <a:rPr lang="it-IT" dirty="0" smtClean="0"/>
              <a:t>÷ </a:t>
            </a:r>
            <a:r>
              <a:rPr lang="it-IT" dirty="0" smtClean="0"/>
              <a:t>13,50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LARGHEZZA FUORI TUTTO m </a:t>
            </a:r>
            <a:r>
              <a:rPr lang="it-IT" dirty="0" smtClean="0"/>
              <a:t> 3,30 </a:t>
            </a:r>
            <a:r>
              <a:rPr lang="it-IT" dirty="0" smtClean="0"/>
              <a:t>÷ 4,50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BOTTAZZO </a:t>
            </a:r>
            <a:r>
              <a:rPr lang="it-IT" dirty="0" smtClean="0"/>
              <a:t>TUBOLARE  </a:t>
            </a:r>
            <a:r>
              <a:rPr lang="it-IT" dirty="0" smtClean="0"/>
              <a:t>SEMIRIGIDO CONTINUO SU TUTTO IL PERIMETRO DELL’IMBARCAZIONE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PRESTAZIONI RICHIESTE: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Velocità massima non inferiore a 35 nodi con lago calmo e dislocamento pari al pieno carico in configurazione di soccorso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Velocità non inferiore a 20 nodi con mare forza 5 (vento teso 8 - 10,7 </a:t>
            </a:r>
            <a:r>
              <a:rPr lang="it-IT" dirty="0" smtClean="0"/>
              <a:t>ms Ora del Garda)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Autonomia operativa alla velocità di crociera non inferiore alle 8 ore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849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27584" y="260648"/>
            <a:ext cx="748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SISTEMA ELETTRONICO DI MANTENIMENTO DINAMICO DELLA POSIZIONE GPS</a:t>
            </a:r>
          </a:p>
        </p:txBody>
      </p:sp>
      <p:pic>
        <p:nvPicPr>
          <p:cNvPr id="3074" name="Picture 2" descr="http://www.volvopenta.com/SiteCollectionImages/VPC/Marine%20Leisure%20applications/Other_(ex._movies_big_pictures)/dynami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5"/>
            <a:ext cx="3659630" cy="19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olvopenta.com/SiteCollectionImages/VPC/Marine%20Leisure%20applications/Other_(ex._movies_big_pictures)/dynamicpositioning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884" y="2957736"/>
            <a:ext cx="3227500" cy="36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68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835696" y="260648"/>
            <a:ext cx="533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CORRETTORI DI ASSETTO AUTOMATICI ‘’INTERCEPTOR’’</a:t>
            </a:r>
          </a:p>
        </p:txBody>
      </p:sp>
      <p:pic>
        <p:nvPicPr>
          <p:cNvPr id="1026" name="Picture 2" descr="http://www.klm-service.ru/images/Volvo-Penta/interceptor_on_bo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41830"/>
            <a:ext cx="40767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olvopenta.com/SiteCollectionImages/VPC/Accessories/374x/Inter_Tech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28202"/>
            <a:ext cx="4302504" cy="10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50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43464" y="2154922"/>
            <a:ext cx="31127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/>
              <a:t>STRUMENTAZIONE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11356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99792" y="260648"/>
            <a:ext cx="376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AUTOPILOTA INTERFACCIATO CON EVC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228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Mantenimento rotte</a:t>
            </a:r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23301" y="1230144"/>
            <a:ext cx="2208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Mantenimento prue</a:t>
            </a:r>
          </a:p>
          <a:p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323528" y="1553309"/>
            <a:ext cx="435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Esecuzione di griglie di ricerca automatiche</a:t>
            </a:r>
          </a:p>
          <a:p>
            <a:endParaRPr lang="it-IT" dirty="0" smtClean="0"/>
          </a:p>
        </p:txBody>
      </p:sp>
      <p:pic>
        <p:nvPicPr>
          <p:cNvPr id="5122" name="Picture 2" descr="https://static.garmincdn.com/en/products/010-01141-00/g/cf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584" y="256490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4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03848" y="260647"/>
            <a:ext cx="2923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 MONITOR MULTIFUNZIONE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3322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Cartografia e GPS di navigazione</a:t>
            </a:r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23301" y="1230144"/>
            <a:ext cx="85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Radar</a:t>
            </a:r>
          </a:p>
          <a:p>
            <a:endParaRPr lang="it-IT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553309"/>
            <a:ext cx="437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Visualizzazione immagini del visore termico</a:t>
            </a:r>
          </a:p>
          <a:p>
            <a:endParaRPr lang="it-IT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323528" y="1918573"/>
            <a:ext cx="224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Ecoscandaglio CHIRP</a:t>
            </a:r>
          </a:p>
          <a:p>
            <a:endParaRPr lang="it-IT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323301" y="2278613"/>
            <a:ext cx="207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Sonar Down Vision</a:t>
            </a:r>
          </a:p>
          <a:p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2638653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Sonar Side Vision</a:t>
            </a:r>
          </a:p>
          <a:p>
            <a:endParaRPr lang="it-IT" dirty="0" smtClean="0"/>
          </a:p>
        </p:txBody>
      </p:sp>
      <p:pic>
        <p:nvPicPr>
          <p:cNvPr id="6146" name="Picture 2" descr="http://www.rayitaly.com/data/prod/img/raymarine_es128_display_12_modulo_eco_chirp_incluso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04" b="10941"/>
          <a:stretch/>
        </p:blipFill>
        <p:spPr bwMode="auto">
          <a:xfrm>
            <a:off x="2078282" y="3207043"/>
            <a:ext cx="5086006" cy="34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94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74563" y="257524"/>
            <a:ext cx="308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RADAR RAYMARINE HD DA 24’’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Immagini radar ad alta definizione</a:t>
            </a:r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23301" y="1230144"/>
            <a:ext cx="579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Possibilità di sovrapporre le immagini radar alla cartografia</a:t>
            </a:r>
          </a:p>
          <a:p>
            <a:endParaRPr lang="it-IT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323528" y="1558533"/>
            <a:ext cx="8038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Possibilità di eseguire un puntamento automatico del bersaglio con visore termico </a:t>
            </a:r>
          </a:p>
          <a:p>
            <a:endParaRPr lang="it-IT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467858"/>
            <a:ext cx="6768752" cy="380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6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59832" y="260647"/>
            <a:ext cx="310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VISORE TERMICO STABILIZZATO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4329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Ricerca di persone e imbarcazioni disperse </a:t>
            </a:r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23301" y="1230144"/>
            <a:ext cx="5874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Individuazione di una persona in acqua a 1,2 Km di distanza</a:t>
            </a:r>
          </a:p>
          <a:p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323528" y="1577539"/>
            <a:ext cx="6062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Individuazione di una piccola imbarcazione a 4 Km di distanza</a:t>
            </a:r>
          </a:p>
          <a:p>
            <a:endParaRPr lang="it-IT" dirty="0" smtClean="0"/>
          </a:p>
        </p:txBody>
      </p:sp>
      <p:pic>
        <p:nvPicPr>
          <p:cNvPr id="1026" name="Picture 2" descr="http://cdn2.bigcommerce.com/server2000/ba962/products/1429/images/2192/T470SC_Balanced_Thermal_Camera__59691.1438425994.1280.1280.jpg?c=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87" r="17197"/>
          <a:stretch/>
        </p:blipFill>
        <p:spPr bwMode="auto">
          <a:xfrm>
            <a:off x="467544" y="2200052"/>
            <a:ext cx="2453055" cy="39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ymarine.com/uploadedImages/Products/Cameras/Thermal_Cameras/T300_and_T400/Thermal-Range.jpg?n=86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9172" y="2636912"/>
            <a:ext cx="5694271" cy="27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17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aymarine.kuluvalley.com/kulu/ZOsvxkZtTcI/thumbnail?v=9838c51b-bfa2-11e4-9af8-6cb443312e521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673770" cy="31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oceanmedix.com/oceanmedix/sku/dOM-FLIR_324XPpl/FLIR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557" y="3861048"/>
            <a:ext cx="6096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61512" y="260646"/>
            <a:ext cx="418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ECOSCANDAGLIO CON TECNOLOGIA CHIRP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3677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Portata fino a 3000 mt di profondità</a:t>
            </a:r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23301" y="1230144"/>
            <a:ext cx="727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Tecnologia CHIRP multi frequenza con eliminazione automatica dei disturbi</a:t>
            </a:r>
          </a:p>
          <a:p>
            <a:endParaRPr lang="it-IT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060848"/>
            <a:ext cx="6660232" cy="41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2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9872" y="260648"/>
            <a:ext cx="2256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SONAR DOWN VISION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621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Immagini sonar in alta definizione fino a 270 mt di profondità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Ricerca di persone sub dispersi sottacqua</a:t>
            </a:r>
          </a:p>
          <a:p>
            <a:endParaRPr lang="it-IT" dirty="0" smtClean="0"/>
          </a:p>
        </p:txBody>
      </p:sp>
      <p:pic>
        <p:nvPicPr>
          <p:cNvPr id="2050" name="Picture 2" descr="http://raymarine.com/uploadedImages/Competitions/Italy%20screen%20cap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944839" cy="29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6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8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69" b="12769"/>
          <a:stretch/>
        </p:blipFill>
        <p:spPr>
          <a:xfrm>
            <a:off x="4788024" y="2021342"/>
            <a:ext cx="3921255" cy="29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5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6" t="2990" r="3739" b="2928"/>
          <a:stretch/>
        </p:blipFill>
        <p:spPr>
          <a:xfrm>
            <a:off x="493226" y="205099"/>
            <a:ext cx="8255238" cy="64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9872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SONAR SIDE VISION</a:t>
            </a:r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906979"/>
            <a:ext cx="7228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Immagini sonar in alta definizione fino a 180 mt di distanza per ogni lato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Visione in pianta del fondale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Ricerca di persone sub dispersi sottacqua</a:t>
            </a:r>
          </a:p>
          <a:p>
            <a:endParaRPr lang="it-IT" dirty="0" smtClean="0"/>
          </a:p>
        </p:txBody>
      </p:sp>
      <p:sp>
        <p:nvSpPr>
          <p:cNvPr id="4" name="AutoShape 4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6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8" descr="https://www.yachtbits.com/image/cache/data/prod/raymarine/echo/downvision-600x6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4" name="Picture 2" descr="http://alcustom.it/fishingattitude/wp-content/uploads/2015/06/Raymarine-CP200-screensho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45" y="2278327"/>
            <a:ext cx="4318055" cy="259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303875"/>
            <a:ext cx="4104456" cy="25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3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68368" y="2138144"/>
            <a:ext cx="3847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/>
              <a:t>ALLESTIMENTI SPECIALI</a:t>
            </a:r>
          </a:p>
        </p:txBody>
      </p:sp>
    </p:spTree>
    <p:extLst>
      <p:ext uri="{BB962C8B-B14F-4D97-AF65-F5344CB8AC3E}">
        <p14:creationId xmlns:p14="http://schemas.microsoft.com/office/powerpoint/2010/main" xmlns="" val="29246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44" t="28479" r="44340" b="23451"/>
          <a:stretch/>
        </p:blipFill>
        <p:spPr bwMode="auto">
          <a:xfrm>
            <a:off x="2093435" y="1916832"/>
            <a:ext cx="5112568" cy="434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14678" y="260646"/>
            <a:ext cx="40700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GRU DI TIPO MARINO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/>
              <a:t>p</a:t>
            </a:r>
            <a:r>
              <a:rPr lang="it-IT" dirty="0" smtClean="0"/>
              <a:t>ortata massima di almeno 500 Kg a 4 mt</a:t>
            </a:r>
          </a:p>
          <a:p>
            <a:pPr algn="ctr"/>
            <a:r>
              <a:rPr lang="it-IT" dirty="0"/>
              <a:t>m</a:t>
            </a:r>
            <a:r>
              <a:rPr lang="it-IT" dirty="0" smtClean="0"/>
              <a:t>unita di argano da tonneggio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7293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25599" y="260646"/>
            <a:ext cx="604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2 GRUETTE A BANDIERA E MOTORIDUTTORI PER PRELIEVI APPA</a:t>
            </a:r>
          </a:p>
          <a:p>
            <a:pPr algn="ctr"/>
            <a:endParaRPr lang="it-IT" dirty="0" smtClean="0"/>
          </a:p>
          <a:p>
            <a:endParaRPr lang="it-IT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5" t="55174" r="74048" b="22119"/>
          <a:stretch/>
        </p:blipFill>
        <p:spPr>
          <a:xfrm>
            <a:off x="2452090" y="1189534"/>
            <a:ext cx="3992118" cy="4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7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89111" y="260646"/>
            <a:ext cx="472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VERRICELLO ELETTRICO PER RECUPERO BARELLA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2" t="27721" r="24252" b="5417"/>
          <a:stretch/>
        </p:blipFill>
        <p:spPr bwMode="auto">
          <a:xfrm>
            <a:off x="683568" y="1098475"/>
            <a:ext cx="7848872" cy="485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27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2338" y="260646"/>
            <a:ext cx="4534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2 PLANCETTE A MOVIMENTAZIONE IDRAULICA</a:t>
            </a:r>
          </a:p>
          <a:p>
            <a:pPr algn="ctr"/>
            <a:r>
              <a:rPr lang="it-IT" dirty="0" smtClean="0"/>
              <a:t>Montate su entrambi i lati dell’imbarcazione</a:t>
            </a:r>
          </a:p>
          <a:p>
            <a:pPr algn="ctr"/>
            <a:r>
              <a:rPr lang="it-IT" dirty="0" smtClean="0"/>
              <a:t>Munite di scalette a scomparsa</a:t>
            </a:r>
          </a:p>
        </p:txBody>
      </p:sp>
      <p:pic>
        <p:nvPicPr>
          <p:cNvPr id="4098" name="Picture 2" descr="http://www.powerandmotoryacht.com/sites/default/files/pictures/boats/astondoa/betterboat-astondoa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236" y="3627259"/>
            <a:ext cx="3915220" cy="28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largeyachtforsale.com/images/yachts/126norship-motor-yacht-for-sale-impulsiv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566" y="1492398"/>
            <a:ext cx="3984418" cy="222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8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21261" y="260646"/>
            <a:ext cx="545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PREDISPOSIZIONE PER ATTACCO FUSO OMBELICALE ROV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88" t="8913" r="41581" b="69094"/>
          <a:stretch/>
        </p:blipFill>
        <p:spPr>
          <a:xfrm>
            <a:off x="2627784" y="1461855"/>
            <a:ext cx="4104456" cy="3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3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471827" y="260646"/>
            <a:ext cx="435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POMPA ANTINCENDIO MUNITA DI MONITOR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908720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Azionamento mediante frizione calettata su 1 dei 2 motori di propulsione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1500 l/m  con prevalenza minima di circa 50 m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Attacco UNI 70 per mandata con manichetta sul piano di coperta di poppa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Attacco per aspirazione con tubo rigido (esterno per svuotare imbarcazioni semi affondate)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Eventuale </a:t>
            </a:r>
            <a:r>
              <a:rPr lang="it-IT" dirty="0" err="1" smtClean="0"/>
              <a:t>premiscelatore</a:t>
            </a:r>
            <a:r>
              <a:rPr lang="it-IT" dirty="0" smtClean="0"/>
              <a:t> in linea per liquido schiumogeno A/B</a:t>
            </a:r>
          </a:p>
        </p:txBody>
      </p:sp>
      <p:pic>
        <p:nvPicPr>
          <p:cNvPr id="6146" name="Picture 2" descr="http://www.guardianfire.com/products/firemonitors/images/remote_controlled_monito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304256" cy="27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96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34849" y="260646"/>
            <a:ext cx="24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GRUPPO ELETTROGENO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105273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Azionamento mediante motore Diesel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400 / 230 V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Potenza non inferiore a 10 KVA (8Kw)</a:t>
            </a:r>
          </a:p>
        </p:txBody>
      </p:sp>
      <p:pic>
        <p:nvPicPr>
          <p:cNvPr id="7170" name="Picture 2" descr="http://www.diesel-rv-generator.com/photo/pl4272979-8kw_11kw_tipo_silenzioso_gruppo_elettrogeno_diesel_marino_per_i_militari_annuncio_pubblicitar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76664" cy="39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01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6" t="8913" r="41581" b="69094"/>
          <a:stretch/>
        </p:blipFill>
        <p:spPr>
          <a:xfrm>
            <a:off x="395536" y="161674"/>
            <a:ext cx="8387414" cy="29206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386104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dirty="0" smtClean="0"/>
              <a:t>GRU IDRAULICA PORTATA 400 KG. A 5 METRI</a:t>
            </a:r>
          </a:p>
          <a:p>
            <a:pPr>
              <a:buFontTx/>
              <a:buChar char="-"/>
            </a:pPr>
            <a:r>
              <a:rPr lang="it-IT" dirty="0" smtClean="0"/>
              <a:t>ARGANO </a:t>
            </a:r>
            <a:r>
              <a:rPr lang="it-IT" dirty="0" smtClean="0"/>
              <a:t>DA </a:t>
            </a:r>
            <a:r>
              <a:rPr lang="it-IT" dirty="0" smtClean="0"/>
              <a:t>TONNEGGIO CON ASSE ORRIZONTALE , CAPACITA’ </a:t>
            </a:r>
            <a:r>
              <a:rPr lang="it-IT" dirty="0" err="1" smtClean="0"/>
              <a:t>DI</a:t>
            </a:r>
            <a:r>
              <a:rPr lang="it-IT" dirty="0" smtClean="0"/>
              <a:t> TIRO 600 KG.</a:t>
            </a:r>
            <a:endParaRPr lang="it-IT" dirty="0" smtClean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2" name="Ovale 1"/>
          <p:cNvSpPr/>
          <p:nvPr/>
        </p:nvSpPr>
        <p:spPr>
          <a:xfrm>
            <a:off x="827584" y="1340768"/>
            <a:ext cx="864096" cy="807095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307187" y="1340768"/>
            <a:ext cx="564112" cy="543224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95536" y="44371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RADAR DA 24’’ RAYMARINE</a:t>
            </a:r>
            <a:endParaRPr lang="it-IT" dirty="0"/>
          </a:p>
        </p:txBody>
      </p:sp>
      <p:sp>
        <p:nvSpPr>
          <p:cNvPr id="11" name="Ovale 10"/>
          <p:cNvSpPr/>
          <p:nvPr/>
        </p:nvSpPr>
        <p:spPr>
          <a:xfrm>
            <a:off x="4860032" y="1340768"/>
            <a:ext cx="564112" cy="543224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95536" y="472514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VISORE TERMICO RAYMARINE STABILIZZATO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501317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MONITOR ANTINCENDIO</a:t>
            </a:r>
            <a:endParaRPr lang="it-IT" dirty="0"/>
          </a:p>
        </p:txBody>
      </p:sp>
      <p:sp>
        <p:nvSpPr>
          <p:cNvPr id="14" name="Ovale 13"/>
          <p:cNvSpPr/>
          <p:nvPr/>
        </p:nvSpPr>
        <p:spPr>
          <a:xfrm>
            <a:off x="7680296" y="1196752"/>
            <a:ext cx="780136" cy="7592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979712" y="2204864"/>
            <a:ext cx="780136" cy="7592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907704" y="285245"/>
            <a:ext cx="780136" cy="7592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538250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MOTORIDUTTORI ELETTRICI CON GRUETTE PER VARO SONDE APPA</a:t>
            </a:r>
            <a:endParaRPr lang="it-IT" dirty="0"/>
          </a:p>
        </p:txBody>
      </p:sp>
      <p:sp>
        <p:nvSpPr>
          <p:cNvPr id="18" name="Ovale 17"/>
          <p:cNvSpPr/>
          <p:nvPr/>
        </p:nvSpPr>
        <p:spPr>
          <a:xfrm>
            <a:off x="6444208" y="1067811"/>
            <a:ext cx="1080120" cy="993037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95536" y="57959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PREDISPOSIZIONE ATTACCHI PER AVVOLGITORE OMBELICALE ROV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751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  <p:bldP spid="8" grpId="0" animBg="1"/>
      <p:bldP spid="8" grpId="1" animBg="1"/>
      <p:bldP spid="9" grpId="0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5" t="42866" r="41699" b="22119"/>
          <a:stretch/>
        </p:blipFill>
        <p:spPr>
          <a:xfrm>
            <a:off x="750912" y="170189"/>
            <a:ext cx="7781528" cy="43935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472514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Piano di coperta poppiero complanare di minimo </a:t>
            </a:r>
            <a:r>
              <a:rPr lang="it-IT" dirty="0" smtClean="0"/>
              <a:t>13,5 </a:t>
            </a:r>
            <a:r>
              <a:rPr lang="it-IT" dirty="0" smtClean="0"/>
              <a:t>mq</a:t>
            </a:r>
            <a:endParaRPr lang="it-IT" dirty="0"/>
          </a:p>
        </p:txBody>
      </p:sp>
      <p:sp>
        <p:nvSpPr>
          <p:cNvPr id="2" name="Freccia in giù 1"/>
          <p:cNvSpPr/>
          <p:nvPr/>
        </p:nvSpPr>
        <p:spPr>
          <a:xfrm>
            <a:off x="2627784" y="1196752"/>
            <a:ext cx="360040" cy="6480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5004048" y="701080"/>
            <a:ext cx="360040" cy="6480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09234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Cabina centrale con plancia di comando</a:t>
            </a:r>
            <a:endParaRPr lang="it-IT" dirty="0"/>
          </a:p>
        </p:txBody>
      </p:sp>
      <p:sp>
        <p:nvSpPr>
          <p:cNvPr id="9" name="Freccia in giù 8"/>
          <p:cNvSpPr/>
          <p:nvPr/>
        </p:nvSpPr>
        <p:spPr>
          <a:xfrm rot="1423216">
            <a:off x="6792691" y="2044233"/>
            <a:ext cx="360040" cy="6480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95536" y="542941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Locale sottocoperta con panche, tavolo e supporto barella </a:t>
            </a:r>
            <a:r>
              <a:rPr lang="it-IT" dirty="0" smtClean="0"/>
              <a:t>accessibile dalla cabina o dal boccaporto esterno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7971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  <p:bldP spid="6" grpId="0" animBg="1"/>
      <p:bldP spid="6" grpId="1" animBg="1"/>
      <p:bldP spid="7" grpId="0"/>
      <p:bldP spid="9" grpId="0" animBg="1"/>
      <p:bldP spid="9" grpId="1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5" t="42866" r="41699" b="22119"/>
          <a:stretch/>
        </p:blipFill>
        <p:spPr>
          <a:xfrm>
            <a:off x="755576" y="548680"/>
            <a:ext cx="7781528" cy="43935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SISTEMA DI PROPULSIONE IPS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14" name="Ovale 13"/>
          <p:cNvSpPr/>
          <p:nvPr/>
        </p:nvSpPr>
        <p:spPr>
          <a:xfrm>
            <a:off x="899592" y="4149080"/>
            <a:ext cx="936104" cy="864096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66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59832" y="188640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PROPULSIONE TIPO POD -IPS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764704"/>
            <a:ext cx="6984776" cy="52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5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1760" y="260648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PROPULSIONE TIPO POD </a:t>
            </a:r>
            <a:r>
              <a:rPr lang="it-IT" b="1" dirty="0" smtClean="0"/>
              <a:t>-IPS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1061" y="980728"/>
            <a:ext cx="7622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Sistema di propulsione composto da una coppia di motori entrobordo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2 piedi sotto carena comandanti da sterzo elettrico e indipendenti tra di loro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Eliche </a:t>
            </a:r>
            <a:r>
              <a:rPr lang="it-IT" dirty="0" err="1" smtClean="0"/>
              <a:t>duoprop</a:t>
            </a:r>
            <a:r>
              <a:rPr lang="it-IT" dirty="0" smtClean="0"/>
              <a:t> rivolte in avanti (traenti) per una migliore spinta</a:t>
            </a:r>
            <a:endParaRPr lang="it-IT" dirty="0"/>
          </a:p>
        </p:txBody>
      </p:sp>
      <p:pic>
        <p:nvPicPr>
          <p:cNvPr id="1026" name="Picture 2" descr="http://www.volvopenta.com/SiteCollectionImages/VPC/IPS/758%20x/17_IPS_Section3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5995814" cy="26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oattest.com/images-gallery/photos/VolvoPenta_IPS800_900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19855"/>
            <a:ext cx="3168352" cy="163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3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1492" y="476672"/>
            <a:ext cx="8602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Sistema con comando Joystick elettronico per l’ormeggio e la guida dell’imbarcazione che </a:t>
            </a:r>
          </a:p>
          <a:p>
            <a:r>
              <a:rPr lang="it-IT" dirty="0" smtClean="0"/>
              <a:t>combinato al controllo EVC </a:t>
            </a:r>
            <a:r>
              <a:rPr lang="it-IT" dirty="0" smtClean="0"/>
              <a:t>consente </a:t>
            </a:r>
            <a:r>
              <a:rPr lang="it-IT" dirty="0" smtClean="0"/>
              <a:t>di gestire le manovre in modo semplificato </a:t>
            </a:r>
          </a:p>
          <a:p>
            <a:r>
              <a:rPr lang="it-IT" dirty="0" smtClean="0"/>
              <a:t>e permette di eseguire manovre in tutte le direzioni senza necessità di un’elica di prua</a:t>
            </a:r>
          </a:p>
        </p:txBody>
      </p:sp>
      <p:pic>
        <p:nvPicPr>
          <p:cNvPr id="2050" name="Picture 2" descr="http://usmarinesurveyors.com/wp-content/uploads/2015/07/IPS_Joystic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28682"/>
            <a:ext cx="3994930" cy="258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otorship.com/__data/assets/image/0038/397865/18_Driver_inter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91343"/>
            <a:ext cx="3937871" cy="2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volvopenta.com/SiteCollectionImages/VPC/Accessories/IPS/280%20x/IPSjoystick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898" y="1691343"/>
            <a:ext cx="3727214" cy="13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98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marinesurveyors.com/wp-content/uploads/2015/07/IPS_Joystick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0" r="6915"/>
          <a:stretch/>
        </p:blipFill>
        <p:spPr bwMode="auto">
          <a:xfrm>
            <a:off x="1" y="200933"/>
            <a:ext cx="9144000" cy="65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04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602</Words>
  <Application>Microsoft Office PowerPoint</Application>
  <PresentationFormat>Presentazione su schermo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IMBARCAZIONE DA SOCCORSO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Company>Marmi Altogarda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Peroni</dc:creator>
  <cp:lastModifiedBy>Comandante</cp:lastModifiedBy>
  <cp:revision>47</cp:revision>
  <dcterms:created xsi:type="dcterms:W3CDTF">2016-02-15T15:25:59Z</dcterms:created>
  <dcterms:modified xsi:type="dcterms:W3CDTF">2017-04-15T10:10:14Z</dcterms:modified>
</cp:coreProperties>
</file>